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60" r:id="rId4"/>
    <p:sldId id="332" r:id="rId5"/>
    <p:sldId id="333" r:id="rId6"/>
    <p:sldId id="520" r:id="rId7"/>
    <p:sldId id="521" r:id="rId8"/>
    <p:sldId id="507" r:id="rId9"/>
    <p:sldId id="519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336" r:id="rId22"/>
    <p:sldId id="337" r:id="rId23"/>
    <p:sldId id="338" r:id="rId24"/>
    <p:sldId id="368" r:id="rId25"/>
    <p:sldId id="369" r:id="rId26"/>
    <p:sldId id="331" r:id="rId27"/>
    <p:sldId id="298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0.png"/><Relationship Id="rId7" Type="http://schemas.openxmlformats.org/officeDocument/2006/relationships/image" Target="../media/image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raise a number </a:t>
            </a:r>
            <a:r>
              <a:rPr lang="en-US" b="1" dirty="0"/>
              <a:t>x</a:t>
            </a:r>
            <a:r>
              <a:rPr lang="en-US" dirty="0"/>
              <a:t> to a power </a:t>
            </a:r>
            <a:r>
              <a:rPr lang="en-US" b="1" i="1" dirty="0"/>
              <a:t>n</a:t>
            </a:r>
            <a:r>
              <a:rPr lang="en-US" dirty="0"/>
              <a:t>, like so: </a:t>
            </a:r>
            <a:r>
              <a:rPr lang="en-US" b="1" i="1" dirty="0" err="1"/>
              <a:t>x</a:t>
            </a:r>
            <a:r>
              <a:rPr lang="en-US" b="1" i="1" baseline="30000" dirty="0" err="1"/>
              <a:t>n</a:t>
            </a:r>
            <a:endParaRPr lang="en-US" b="1" i="1" baseline="30000" dirty="0"/>
          </a:p>
          <a:p>
            <a:r>
              <a:rPr lang="en-US" dirty="0"/>
              <a:t>We allow </a:t>
            </a:r>
            <a:r>
              <a:rPr lang="en-US" b="1" i="1" dirty="0"/>
              <a:t>x</a:t>
            </a:r>
            <a:r>
              <a:rPr lang="en-US" dirty="0"/>
              <a:t> to be real, but </a:t>
            </a:r>
            <a:r>
              <a:rPr lang="en-US" b="1" i="1" dirty="0"/>
              <a:t>n</a:t>
            </a:r>
            <a:r>
              <a:rPr lang="en-US" dirty="0"/>
              <a:t> must be an integer greater than or equal to 0</a:t>
            </a:r>
          </a:p>
          <a:p>
            <a:r>
              <a:rPr lang="en-US" dirty="0"/>
              <a:t>Example: (4.5)</a:t>
            </a:r>
            <a:r>
              <a:rPr lang="en-US" baseline="30000" dirty="0"/>
              <a:t>13</a:t>
            </a:r>
            <a:r>
              <a:rPr lang="en-US" dirty="0"/>
              <a:t> = 310286355.9971923828125</a:t>
            </a:r>
            <a:endParaRPr lang="en-US" b="1" i="1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= 0):</a:t>
            </a:r>
          </a:p>
          <a:p>
            <a:pPr lvl="1"/>
            <a:r>
              <a:rPr lang="en-US" dirty="0"/>
              <a:t>Result = 1</a:t>
            </a:r>
          </a:p>
          <a:p>
            <a:pPr lvl="1">
              <a:buNone/>
            </a:pPr>
            <a:endParaRPr lang="en-US" b="1" i="1" dirty="0"/>
          </a:p>
          <a:p>
            <a:r>
              <a:rPr lang="en-US" dirty="0"/>
              <a:t>Recursive case (</a:t>
            </a:r>
            <a:r>
              <a:rPr lang="en-US" b="1" i="1" dirty="0"/>
              <a:t>n</a:t>
            </a:r>
            <a:r>
              <a:rPr lang="en-US" dirty="0"/>
              <a:t> &gt; 0):</a:t>
            </a:r>
          </a:p>
          <a:p>
            <a:pPr lvl="1"/>
            <a:r>
              <a:rPr lang="en-US" dirty="0"/>
              <a:t>Result = </a:t>
            </a:r>
            <a:r>
              <a:rPr lang="en-US" b="1" i="1" dirty="0"/>
              <a:t>x</a:t>
            </a:r>
            <a:r>
              <a:rPr lang="en-US" dirty="0"/>
              <a:t> ∙ </a:t>
            </a:r>
            <a:r>
              <a:rPr lang="en-US" b="1" i="1" dirty="0"/>
              <a:t>x</a:t>
            </a:r>
            <a:r>
              <a:rPr lang="en-US" baseline="30000" dirty="0"/>
              <a:t>(</a:t>
            </a:r>
            <a:r>
              <a:rPr lang="en-US" b="1" i="1" baseline="30000" dirty="0"/>
              <a:t>n</a:t>
            </a:r>
            <a:r>
              <a:rPr lang="en-US" baseline="30000" dirty="0"/>
              <a:t> – 1)</a:t>
            </a:r>
          </a:p>
        </p:txBody>
      </p:sp>
    </p:spTree>
    <p:extLst>
      <p:ext uri="{BB962C8B-B14F-4D97-AF65-F5344CB8AC3E}">
        <p14:creationId xmlns:p14="http://schemas.microsoft.com/office/powerpoint/2010/main" val="19383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99822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power(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== 0)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 * power(x, n – 1);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4724400" y="2571929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3962400" y="4572000"/>
            <a:ext cx="3352800" cy="2267129"/>
            <a:chOff x="3200400" y="4495800"/>
            <a:chExt cx="3352800" cy="2267129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6482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562600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962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call reduces </a:t>
            </a:r>
            <a:r>
              <a:rPr lang="en-US" b="1" i="1" dirty="0"/>
              <a:t>n</a:t>
            </a:r>
            <a:r>
              <a:rPr lang="en-US" dirty="0"/>
              <a:t> by 1</a:t>
            </a:r>
          </a:p>
          <a:p>
            <a:r>
              <a:rPr lang="en-US" b="1" i="1" dirty="0"/>
              <a:t>n</a:t>
            </a:r>
            <a:r>
              <a:rPr lang="en-US" dirty="0"/>
              <a:t> + 1 total calls</a:t>
            </a:r>
          </a:p>
          <a:p>
            <a:r>
              <a:rPr lang="en-US" dirty="0"/>
              <a:t>What's the running time?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0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do </a:t>
            </a:r>
            <a:r>
              <a:rPr lang="en-US"/>
              <a:t>better than linear?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structure the recursion differently</a:t>
            </a:r>
          </a:p>
          <a:p>
            <a:r>
              <a:rPr lang="en-US" dirty="0"/>
              <a:t>Instead of reducing n by 1 each time, can we reduce it by a lot more?</a:t>
            </a:r>
          </a:p>
          <a:p>
            <a:r>
              <a:rPr lang="en-US" dirty="0"/>
              <a:t>It’s true that </a:t>
            </a:r>
            <a:r>
              <a:rPr lang="en-US" b="1" i="1" dirty="0" err="1"/>
              <a:t>x</a:t>
            </a:r>
            <a:r>
              <a:rPr lang="en-US" b="1" i="1" baseline="30000" dirty="0" err="1"/>
              <a:t>n</a:t>
            </a:r>
            <a:r>
              <a:rPr lang="en-US" dirty="0"/>
              <a:t> = </a:t>
            </a:r>
            <a:r>
              <a:rPr lang="en-US" b="1" i="1" dirty="0"/>
              <a:t>x</a:t>
            </a:r>
            <a:r>
              <a:rPr lang="en-US" dirty="0"/>
              <a:t> ∙ </a:t>
            </a:r>
            <a:r>
              <a:rPr lang="en-US" b="1" i="1" dirty="0"/>
              <a:t>x</a:t>
            </a:r>
            <a:r>
              <a:rPr lang="en-US" baseline="30000" dirty="0"/>
              <a:t>(</a:t>
            </a:r>
            <a:r>
              <a:rPr lang="en-US" b="1" i="1" baseline="30000" dirty="0"/>
              <a:t>n</a:t>
            </a:r>
            <a:r>
              <a:rPr lang="en-US" baseline="30000" dirty="0"/>
              <a:t> – 1)</a:t>
            </a:r>
          </a:p>
          <a:p>
            <a:r>
              <a:rPr lang="en-US" dirty="0"/>
              <a:t>But, it is also true that </a:t>
            </a:r>
            <a:r>
              <a:rPr lang="en-US" b="1" i="1" dirty="0" err="1"/>
              <a:t>x</a:t>
            </a:r>
            <a:r>
              <a:rPr lang="en-US" b="1" i="1" baseline="30000" dirty="0" err="1"/>
              <a:t>n</a:t>
            </a:r>
            <a:r>
              <a:rPr lang="en-US" dirty="0"/>
              <a:t> = </a:t>
            </a:r>
            <a:r>
              <a:rPr lang="en-US" b="1" i="1" dirty="0"/>
              <a:t>x</a:t>
            </a:r>
            <a:r>
              <a:rPr lang="en-US" baseline="30000" dirty="0"/>
              <a:t>(</a:t>
            </a:r>
            <a:r>
              <a:rPr lang="en-US" b="1" i="1" baseline="30000" dirty="0"/>
              <a:t>n</a:t>
            </a:r>
            <a:r>
              <a:rPr lang="en-US" baseline="30000" dirty="0"/>
              <a:t>/2)</a:t>
            </a:r>
            <a:r>
              <a:rPr lang="en-US" dirty="0"/>
              <a:t> ∙ </a:t>
            </a:r>
            <a:r>
              <a:rPr lang="en-US" b="1" i="1" dirty="0"/>
              <a:t>x</a:t>
            </a:r>
            <a:r>
              <a:rPr lang="en-US" baseline="30000" dirty="0"/>
              <a:t>(</a:t>
            </a:r>
            <a:r>
              <a:rPr lang="en-US" b="1" i="1" baseline="30000" dirty="0"/>
              <a:t>n</a:t>
            </a:r>
            <a:r>
              <a:rPr lang="en-US" baseline="30000" dirty="0"/>
              <a:t>/2)</a:t>
            </a:r>
          </a:p>
        </p:txBody>
      </p:sp>
    </p:spTree>
    <p:extLst>
      <p:ext uri="{BB962C8B-B14F-4D97-AF65-F5344CB8AC3E}">
        <p14:creationId xmlns:p14="http://schemas.microsoft.com/office/powerpoint/2010/main" val="390614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recursion for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that </a:t>
            </a:r>
            <a:r>
              <a:rPr lang="en-US" b="1" i="1" dirty="0"/>
              <a:t>n</a:t>
            </a:r>
            <a:r>
              <a:rPr lang="en-US" dirty="0"/>
              <a:t> is a power of 2</a:t>
            </a:r>
          </a:p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= 1):</a:t>
            </a:r>
          </a:p>
          <a:p>
            <a:pPr lvl="1"/>
            <a:r>
              <a:rPr lang="en-US" dirty="0"/>
              <a:t>Result = </a:t>
            </a:r>
            <a:r>
              <a:rPr lang="en-US" b="1" i="1" dirty="0"/>
              <a:t>x</a:t>
            </a:r>
            <a:endParaRPr lang="en-US" b="1" i="1" baseline="30000" dirty="0"/>
          </a:p>
          <a:p>
            <a:r>
              <a:rPr lang="en-US" dirty="0"/>
              <a:t>Recursive case (</a:t>
            </a:r>
            <a:r>
              <a:rPr lang="en-US" b="1" i="1" dirty="0"/>
              <a:t>n</a:t>
            </a:r>
            <a:r>
              <a:rPr lang="en-US" dirty="0"/>
              <a:t> &gt; 1):</a:t>
            </a:r>
          </a:p>
          <a:p>
            <a:pPr lvl="1"/>
            <a:r>
              <a:rPr lang="en-US" dirty="0"/>
              <a:t>Result = (</a:t>
            </a:r>
            <a:r>
              <a:rPr lang="en-US" b="1" i="1" dirty="0"/>
              <a:t>x</a:t>
            </a:r>
            <a:r>
              <a:rPr lang="en-US" baseline="30000" dirty="0"/>
              <a:t>(</a:t>
            </a:r>
            <a:r>
              <a:rPr lang="en-US" b="1" i="1" baseline="30000" dirty="0"/>
              <a:t>n</a:t>
            </a:r>
            <a:r>
              <a:rPr lang="en-US" baseline="30000" dirty="0"/>
              <a:t>/2)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95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better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71471"/>
            <a:ext cx="100584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power2(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== 1)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temp = power2( x, n/2 );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temp * temp;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4953000" y="3143071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7226808" y="5018782"/>
            <a:ext cx="4191000" cy="1763018"/>
            <a:chOff x="4495800" y="4495800"/>
            <a:chExt cx="4191000" cy="1763018"/>
          </a:xfrm>
        </p:grpSpPr>
        <p:sp>
          <p:nvSpPr>
            <p:cNvPr id="6" name="Left Arrow 5"/>
            <p:cNvSpPr/>
            <p:nvPr/>
          </p:nvSpPr>
          <p:spPr>
            <a:xfrm rot="2700000">
              <a:off x="4343400" y="46482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34000" y="5181600"/>
              <a:ext cx="33528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r>
                <a:rPr lang="en-US" sz="32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972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power2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call reduces </a:t>
            </a:r>
            <a:r>
              <a:rPr lang="en-US" b="1" i="1" dirty="0"/>
              <a:t>n</a:t>
            </a:r>
            <a:r>
              <a:rPr lang="en-US" dirty="0"/>
              <a:t> by half</a:t>
            </a:r>
          </a:p>
          <a:p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total calls</a:t>
            </a:r>
          </a:p>
          <a:p>
            <a:r>
              <a:rPr lang="en-US" dirty="0"/>
              <a:t>Just like binary search</a:t>
            </a:r>
          </a:p>
          <a:p>
            <a:r>
              <a:rPr lang="en-US" dirty="0"/>
              <a:t>Can we expand the algorithm to even and odd values of </a:t>
            </a:r>
            <a:r>
              <a:rPr lang="en-US" b="1" i="1" dirty="0"/>
              <a:t>n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3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 newer recursion for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=</a:t>
            </a:r>
            <a:r>
              <a:rPr lang="en-US" dirty="0"/>
              <a:t> 1):</a:t>
            </a:r>
          </a:p>
          <a:p>
            <a:pPr lvl="1"/>
            <a:r>
              <a:rPr lang="en-US" dirty="0"/>
              <a:t>Result = </a:t>
            </a:r>
            <a:r>
              <a:rPr lang="en-US" b="1" i="1" dirty="0"/>
              <a:t>x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Recursive cases (</a:t>
            </a:r>
            <a:r>
              <a:rPr lang="en-US" b="1" i="1" dirty="0"/>
              <a:t>n</a:t>
            </a:r>
            <a:r>
              <a:rPr lang="en-US" dirty="0"/>
              <a:t> </a:t>
            </a:r>
            <a:r>
              <a:rPr lang="en-US"/>
              <a:t>&gt; 1):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is even, result = (</a:t>
            </a:r>
            <a:r>
              <a:rPr lang="en-US" b="1" i="1" dirty="0"/>
              <a:t>x</a:t>
            </a:r>
            <a:r>
              <a:rPr lang="en-US" baseline="30000" dirty="0"/>
              <a:t>(</a:t>
            </a:r>
            <a:r>
              <a:rPr lang="en-US" b="1" i="1" baseline="30000" dirty="0"/>
              <a:t>n</a:t>
            </a:r>
            <a:r>
              <a:rPr lang="en-US" baseline="30000" dirty="0"/>
              <a:t>/2)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is odd, result = </a:t>
            </a:r>
            <a:r>
              <a:rPr lang="en-US" b="1" i="1" dirty="0"/>
              <a:t>x</a:t>
            </a:r>
            <a:r>
              <a:rPr lang="en-US" dirty="0"/>
              <a:t> ∙ (</a:t>
            </a:r>
            <a:r>
              <a:rPr lang="en-US" b="1" i="1" dirty="0"/>
              <a:t>x</a:t>
            </a:r>
            <a:r>
              <a:rPr lang="en-US" baseline="30000" dirty="0"/>
              <a:t>((</a:t>
            </a:r>
            <a:r>
              <a:rPr lang="en-US" b="1" i="1" baseline="30000" dirty="0"/>
              <a:t>n</a:t>
            </a:r>
            <a:r>
              <a:rPr lang="en-US" baseline="30000" dirty="0"/>
              <a:t> – 1)/2)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7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 for Even Better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8839200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power3(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== 1 )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% 2 == 0 )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temp = power3( x, n/2 );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return temp * temp;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temp = power3( x, (n – 1)/2 );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 * temp * temp;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4384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7543800" y="3886201"/>
            <a:ext cx="4495800" cy="1200329"/>
            <a:chOff x="4191000" y="4800600"/>
            <a:chExt cx="4495800" cy="1200329"/>
          </a:xfrm>
        </p:grpSpPr>
        <p:sp>
          <p:nvSpPr>
            <p:cNvPr id="6" name="Left Arrow 5"/>
            <p:cNvSpPr/>
            <p:nvPr/>
          </p:nvSpPr>
          <p:spPr>
            <a:xfrm>
              <a:off x="4191000" y="4953000"/>
              <a:ext cx="1066800" cy="82296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34000" y="4800600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38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More recursion</a:t>
            </a:r>
          </a:p>
          <a:p>
            <a:r>
              <a:rPr lang="en-US" dirty="0"/>
              <a:t>Exam post mortem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power3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76400"/>
                <a:ext cx="10972800" cy="48006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Each call reduces </a:t>
                </a:r>
                <a:r>
                  <a:rPr lang="en-US" b="1" i="1" dirty="0"/>
                  <a:t>n</a:t>
                </a:r>
                <a:r>
                  <a:rPr lang="en-US" dirty="0"/>
                  <a:t> by half (more or less)</a:t>
                </a:r>
              </a:p>
              <a:p>
                <a:r>
                  <a:rPr lang="el-GR" dirty="0"/>
                  <a:t>Θ</a:t>
                </a:r>
                <a:r>
                  <a:rPr lang="en-US" dirty="0"/>
                  <a:t>(log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:r>
                  <a:rPr lang="en-US" b="1" i="1" dirty="0"/>
                  <a:t>n</a:t>
                </a:r>
                <a:r>
                  <a:rPr lang="en-US" dirty="0"/>
                  <a:t>) total calls</a:t>
                </a:r>
              </a:p>
              <a:p>
                <a:r>
                  <a:rPr lang="en-US" dirty="0"/>
                  <a:t>Does as well as </a:t>
                </a:r>
                <a:r>
                  <a:rPr lang="en-US" b="1" dirty="0">
                    <a:latin typeface="Courier New" pitchFamily="49" charset="0"/>
                    <a:cs typeface="Courier New" pitchFamily="49" charset="0"/>
                  </a:rPr>
                  <a:t>power2()</a:t>
                </a:r>
              </a:p>
              <a:p>
                <a:r>
                  <a:rPr lang="en-US" dirty="0"/>
                  <a:t>Better yet, we can use this solution to get a logarithmic time answer for Fibonacci!</a:t>
                </a:r>
              </a:p>
              <a:p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b="1" i="1" dirty="0"/>
                  <a:t>n</a:t>
                </a:r>
                <a:r>
                  <a:rPr lang="en-US" baseline="30000" dirty="0"/>
                  <a:t>th</a:t>
                </a:r>
                <a:r>
                  <a:rPr lang="en-US" dirty="0"/>
                  <a:t> term of the Fibonacci sequence is: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(1−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𝜑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76400"/>
                <a:ext cx="10972800" cy="4800600"/>
              </a:xfrm>
              <a:blipFill>
                <a:blip r:embed="rId2"/>
                <a:stretch>
                  <a:fillRect t="-1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374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</p:spTree>
    <p:extLst>
      <p:ext uri="{BB962C8B-B14F-4D97-AF65-F5344CB8AC3E}">
        <p14:creationId xmlns:p14="http://schemas.microsoft.com/office/powerpoint/2010/main" val="2767392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Merge Sort algorithm (recursive)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Beautiful divide and conquer</a:t>
            </a:r>
          </a:p>
          <a:p>
            <a:r>
              <a:rPr lang="en-US" dirty="0"/>
              <a:t>Base case: List has size 1</a:t>
            </a:r>
          </a:p>
          <a:p>
            <a:r>
              <a:rPr lang="en-US" dirty="0"/>
              <a:t>Recursive case:</a:t>
            </a:r>
          </a:p>
          <a:p>
            <a:pPr lvl="1"/>
            <a:r>
              <a:rPr lang="en-US" dirty="0"/>
              <a:t>Divide your list in half</a:t>
            </a:r>
          </a:p>
          <a:p>
            <a:pPr lvl="1"/>
            <a:r>
              <a:rPr lang="en-US" dirty="0"/>
              <a:t>Recursively merge sort each half</a:t>
            </a:r>
          </a:p>
          <a:p>
            <a:pPr lvl="1"/>
            <a:r>
              <a:rPr lang="en-US" dirty="0"/>
              <a:t>Merge the two halves back together in sorted order</a:t>
            </a:r>
          </a:p>
        </p:txBody>
      </p:sp>
    </p:spTree>
    <p:extLst>
      <p:ext uri="{BB962C8B-B14F-4D97-AF65-F5344CB8AC3E}">
        <p14:creationId xmlns:p14="http://schemas.microsoft.com/office/powerpoint/2010/main" val="429066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code that up…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Great.  Now, how long does it take?</a:t>
            </a:r>
          </a:p>
        </p:txBody>
      </p:sp>
    </p:spTree>
    <p:extLst>
      <p:ext uri="{BB962C8B-B14F-4D97-AF65-F5344CB8AC3E}">
        <p14:creationId xmlns:p14="http://schemas.microsoft.com/office/powerpoint/2010/main" val="189965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D454E-C5B3-48D3-94AA-CD636A82E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for merge sort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EBABF3-9F9D-4B44-A1D4-36CE91EDA7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51614" y="2133600"/>
          <a:ext cx="7797808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186115154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182811530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45142178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878839647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3749004170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681911742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3706957299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913847215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3059689896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22968042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4099413386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3594799741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64917202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593595836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1890632346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C19B37-95FC-43D2-AC73-80B270BA7B9B}"/>
                  </a:ext>
                </a:extLst>
              </p:cNvPr>
              <p:cNvSpPr txBox="1"/>
              <p:nvPr/>
            </p:nvSpPr>
            <p:spPr>
              <a:xfrm>
                <a:off x="4956494" y="1595735"/>
                <a:ext cx="11405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items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C19B37-95FC-43D2-AC73-80B270BA7B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494" y="1595735"/>
                <a:ext cx="1140505" cy="461665"/>
              </a:xfrm>
              <a:prstGeom prst="rect">
                <a:avLst/>
              </a:prstGeom>
              <a:blipFill>
                <a:blip r:embed="rId2"/>
                <a:stretch>
                  <a:fillRect t="-10526" r="-802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8F6B1A3-A858-4990-B779-E0554E13F3F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59518" y="3323319"/>
          <a:ext cx="3898904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186115154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182811530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45142178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878839647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3749004170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681911742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3706957299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B4E8806-63E3-4562-ADEE-D289D704FC9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842614" y="3313775"/>
          <a:ext cx="3898904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186115154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182811530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45142178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878839647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3749004170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681911742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3706957299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9070A64-96B9-4315-BD1F-F1E539434D05}"/>
                  </a:ext>
                </a:extLst>
              </p:cNvPr>
              <p:cNvSpPr txBox="1"/>
              <p:nvPr/>
            </p:nvSpPr>
            <p:spPr>
              <a:xfrm>
                <a:off x="2754651" y="2692016"/>
                <a:ext cx="1108637" cy="584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items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9070A64-96B9-4315-BD1F-F1E539434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651" y="2692016"/>
                <a:ext cx="1108637" cy="584584"/>
              </a:xfrm>
              <a:prstGeom prst="rect">
                <a:avLst/>
              </a:prstGeom>
              <a:blipFill>
                <a:blip r:embed="rId3"/>
                <a:stretch>
                  <a:fillRect r="-7143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67136E-8F5E-4217-9D3B-C0E58245C849}"/>
                  </a:ext>
                </a:extLst>
              </p:cNvPr>
              <p:cNvSpPr txBox="1"/>
              <p:nvPr/>
            </p:nvSpPr>
            <p:spPr>
              <a:xfrm>
                <a:off x="7379318" y="2692016"/>
                <a:ext cx="1108637" cy="584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items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67136E-8F5E-4217-9D3B-C0E58245C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318" y="2692016"/>
                <a:ext cx="1108637" cy="584584"/>
              </a:xfrm>
              <a:prstGeom prst="rect">
                <a:avLst/>
              </a:prstGeom>
              <a:blipFill>
                <a:blip r:embed="rId4"/>
                <a:stretch>
                  <a:fillRect r="-7735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FAC9F3E-7F3A-43DD-8DED-949AB57080B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78518" y="4491335"/>
          <a:ext cx="1949452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186115154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182811530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45142178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71637B8-DB4F-47B4-A705-24271B7EBD3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08969" y="4491334"/>
          <a:ext cx="1949452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186115154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182811530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45142178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5B32E15-8B32-4ACD-8950-45305C6A8BA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842614" y="4491333"/>
          <a:ext cx="1949452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186115154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182811530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45142178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E80F118-DE70-403C-8A36-773B2EB5F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173066" y="4491332"/>
          <a:ext cx="1949452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186115154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1828115303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45142178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BE6D64-AB41-40B0-8C9C-C00A396637B0}"/>
                  </a:ext>
                </a:extLst>
              </p:cNvPr>
              <p:cNvSpPr txBox="1"/>
              <p:nvPr/>
            </p:nvSpPr>
            <p:spPr>
              <a:xfrm>
                <a:off x="1398925" y="3911216"/>
                <a:ext cx="1108637" cy="584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 items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BE6D64-AB41-40B0-8C9C-C00A39663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925" y="3911216"/>
                <a:ext cx="1108637" cy="584584"/>
              </a:xfrm>
              <a:prstGeom prst="rect">
                <a:avLst/>
              </a:prstGeom>
              <a:blipFill>
                <a:blip r:embed="rId5"/>
                <a:stretch>
                  <a:fillRect r="-7692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00F980A-2D6B-4176-BB27-4BFC7491E43D}"/>
                  </a:ext>
                </a:extLst>
              </p:cNvPr>
              <p:cNvSpPr txBox="1"/>
              <p:nvPr/>
            </p:nvSpPr>
            <p:spPr>
              <a:xfrm>
                <a:off x="3734184" y="3906748"/>
                <a:ext cx="1108637" cy="584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 items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00F980A-2D6B-4176-BB27-4BFC7491E4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184" y="3906748"/>
                <a:ext cx="1108637" cy="584584"/>
              </a:xfrm>
              <a:prstGeom prst="rect">
                <a:avLst/>
              </a:prstGeom>
              <a:blipFill>
                <a:blip r:embed="rId6"/>
                <a:stretch>
                  <a:fillRect r="-7735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D5951B-F187-4869-B9F8-05B82D6FB7F0}"/>
                  </a:ext>
                </a:extLst>
              </p:cNvPr>
              <p:cNvSpPr txBox="1"/>
              <p:nvPr/>
            </p:nvSpPr>
            <p:spPr>
              <a:xfrm>
                <a:off x="6258217" y="3906748"/>
                <a:ext cx="1108637" cy="584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 items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D5951B-F187-4869-B9F8-05B82D6FB7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217" y="3906748"/>
                <a:ext cx="1108637" cy="584584"/>
              </a:xfrm>
              <a:prstGeom prst="rect">
                <a:avLst/>
              </a:prstGeom>
              <a:blipFill>
                <a:blip r:embed="rId7"/>
                <a:stretch>
                  <a:fillRect r="-7735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C717673-71D7-4E50-9AF8-717323B46167}"/>
                  </a:ext>
                </a:extLst>
              </p:cNvPr>
              <p:cNvSpPr txBox="1"/>
              <p:nvPr/>
            </p:nvSpPr>
            <p:spPr>
              <a:xfrm>
                <a:off x="8593476" y="3902280"/>
                <a:ext cx="1108637" cy="584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 items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C717673-71D7-4E50-9AF8-717323B461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3476" y="3902280"/>
                <a:ext cx="1108637" cy="584584"/>
              </a:xfrm>
              <a:prstGeom prst="rect">
                <a:avLst/>
              </a:prstGeom>
              <a:blipFill>
                <a:blip r:embed="rId8"/>
                <a:stretch>
                  <a:fillRect r="-7143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D9A395F-957B-4D8D-B7EF-8E717AFD20F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2109" y="6130879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4D7B97C-017E-428D-AD7A-72687C5F88D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4739" y="6130878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DBE3341-FBB9-4CEB-949D-E84003C3400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37242" y="6130879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D861C05-11BB-4177-A9B9-FD7E0AA6F2B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19872" y="6130878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70722E5-BE77-4216-B832-FA05D97E386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02502" y="6128924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6E0B388D-A66D-47EA-B49D-51B60B5865F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85132" y="6128923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081767E-AE44-465A-A964-F88354DA5BC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97635" y="6128924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02374DFC-61CD-4963-9336-1A62BA051AD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80265" y="6128923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28F06CC-1972-43CA-A8C2-12B4215BB2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711398" y="6130876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31D58BBD-BD43-4C37-B1A0-DDA47273FD4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94028" y="6130875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E7B269F2-E731-4936-91B8-65E056FE6C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106531" y="6130876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2B489D93-AE2B-48E6-8F19-6C4EA488B8B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789161" y="6130875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EC6FC0E6-A9F5-4F88-B125-961F1516080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71791" y="6128921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8E7E347-2D88-44BD-B488-67D899EF452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54421" y="6128920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26969E81-0F2A-41F9-9C9A-B43DD684B60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866924" y="6128921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8017E19C-3316-422D-BF98-49712107534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549554" y="6128920"/>
          <a:ext cx="487363" cy="4616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7363">
                  <a:extLst>
                    <a:ext uri="{9D8B030D-6E8A-4147-A177-3AD203B41FA5}">
                      <a16:colId xmlns:a16="http://schemas.microsoft.com/office/drawing/2014/main" val="3578111073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474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57E6B2A-E5B8-4E64-9246-A0E3A8A59505}"/>
                  </a:ext>
                </a:extLst>
              </p:cNvPr>
              <p:cNvSpPr txBox="1"/>
              <p:nvPr/>
            </p:nvSpPr>
            <p:spPr>
              <a:xfrm>
                <a:off x="5355777" y="5144869"/>
                <a:ext cx="3894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57E6B2A-E5B8-4E64-9246-A0E3A8A595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7" y="5144869"/>
                <a:ext cx="389480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E4A240EF-8F93-4E78-BC84-D9F514E1F343}"/>
              </a:ext>
            </a:extLst>
          </p:cNvPr>
          <p:cNvSpPr txBox="1"/>
          <p:nvPr/>
        </p:nvSpPr>
        <p:spPr>
          <a:xfrm>
            <a:off x="64118" y="5797697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6C27C1-E97D-49E1-ACA5-15CF284EA34A}"/>
              </a:ext>
            </a:extLst>
          </p:cNvPr>
          <p:cNvSpPr txBox="1"/>
          <p:nvPr/>
        </p:nvSpPr>
        <p:spPr>
          <a:xfrm>
            <a:off x="705653" y="5797697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8EA51AD-E72D-4AF7-8D04-A60BD05B726B}"/>
              </a:ext>
            </a:extLst>
          </p:cNvPr>
          <p:cNvSpPr txBox="1"/>
          <p:nvPr/>
        </p:nvSpPr>
        <p:spPr>
          <a:xfrm>
            <a:off x="1453990" y="5793959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52F65B4-5D73-48A8-8AAE-B9F68FC552FE}"/>
              </a:ext>
            </a:extLst>
          </p:cNvPr>
          <p:cNvSpPr txBox="1"/>
          <p:nvPr/>
        </p:nvSpPr>
        <p:spPr>
          <a:xfrm>
            <a:off x="2136620" y="5793958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62A7683-3DDB-4885-A9A8-0E09C2F404DC}"/>
              </a:ext>
            </a:extLst>
          </p:cNvPr>
          <p:cNvSpPr txBox="1"/>
          <p:nvPr/>
        </p:nvSpPr>
        <p:spPr>
          <a:xfrm>
            <a:off x="2826520" y="5793957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D1D63B-4FEB-4313-A9D6-AD60B764F4A6}"/>
              </a:ext>
            </a:extLst>
          </p:cNvPr>
          <p:cNvSpPr txBox="1"/>
          <p:nvPr/>
        </p:nvSpPr>
        <p:spPr>
          <a:xfrm>
            <a:off x="3501880" y="5793957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6AEE9B-C7A6-4AF0-A9E5-156F913AB343}"/>
              </a:ext>
            </a:extLst>
          </p:cNvPr>
          <p:cNvSpPr txBox="1"/>
          <p:nvPr/>
        </p:nvSpPr>
        <p:spPr>
          <a:xfrm>
            <a:off x="4219017" y="5793956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B8B54D6-09F9-4E70-BB31-09317D5B01F9}"/>
              </a:ext>
            </a:extLst>
          </p:cNvPr>
          <p:cNvSpPr txBox="1"/>
          <p:nvPr/>
        </p:nvSpPr>
        <p:spPr>
          <a:xfrm>
            <a:off x="4872882" y="5802108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AF77D7B-CD9A-4F9C-AB58-43AB225DC423}"/>
              </a:ext>
            </a:extLst>
          </p:cNvPr>
          <p:cNvSpPr txBox="1"/>
          <p:nvPr/>
        </p:nvSpPr>
        <p:spPr>
          <a:xfrm>
            <a:off x="5632661" y="5802107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F3FA1D4-94B8-4ABC-BCB1-3DCE73221FC9}"/>
              </a:ext>
            </a:extLst>
          </p:cNvPr>
          <p:cNvSpPr txBox="1"/>
          <p:nvPr/>
        </p:nvSpPr>
        <p:spPr>
          <a:xfrm>
            <a:off x="6301414" y="5790048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1C2BC5A-D2AE-4C4B-91C9-012C97EFABFB}"/>
              </a:ext>
            </a:extLst>
          </p:cNvPr>
          <p:cNvSpPr txBox="1"/>
          <p:nvPr/>
        </p:nvSpPr>
        <p:spPr>
          <a:xfrm>
            <a:off x="7023279" y="5785974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CFB8A2-4B11-40B9-B7D2-08B0787E9FB6}"/>
              </a:ext>
            </a:extLst>
          </p:cNvPr>
          <p:cNvSpPr txBox="1"/>
          <p:nvPr/>
        </p:nvSpPr>
        <p:spPr>
          <a:xfrm>
            <a:off x="7718700" y="5802107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9DC6CC7-0243-4573-8D4C-7433051CA8FA}"/>
              </a:ext>
            </a:extLst>
          </p:cNvPr>
          <p:cNvSpPr txBox="1"/>
          <p:nvPr/>
        </p:nvSpPr>
        <p:spPr>
          <a:xfrm>
            <a:off x="8383811" y="5809420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C11B3B5-99A2-4E97-B374-019E02D6A34D}"/>
              </a:ext>
            </a:extLst>
          </p:cNvPr>
          <p:cNvSpPr txBox="1"/>
          <p:nvPr/>
        </p:nvSpPr>
        <p:spPr>
          <a:xfrm>
            <a:off x="9074503" y="5802106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5FA6CA3-B7E4-43F2-A558-EC2D7DE0AA16}"/>
              </a:ext>
            </a:extLst>
          </p:cNvPr>
          <p:cNvSpPr txBox="1"/>
          <p:nvPr/>
        </p:nvSpPr>
        <p:spPr>
          <a:xfrm>
            <a:off x="9797455" y="5802105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58B89CF-5B7B-42FC-9FFB-DAB1C0D5D939}"/>
              </a:ext>
            </a:extLst>
          </p:cNvPr>
          <p:cNvSpPr txBox="1"/>
          <p:nvPr/>
        </p:nvSpPr>
        <p:spPr>
          <a:xfrm>
            <a:off x="10471335" y="5785973"/>
            <a:ext cx="653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item</a:t>
            </a:r>
          </a:p>
        </p:txBody>
      </p:sp>
      <p:sp>
        <p:nvSpPr>
          <p:cNvPr id="52" name="Arrow: Down 51">
            <a:extLst>
              <a:ext uri="{FF2B5EF4-FFF2-40B4-BE49-F238E27FC236}">
                <a16:creationId xmlns:a16="http://schemas.microsoft.com/office/drawing/2014/main" id="{8157034B-5F76-4B97-BD01-D39460B2814D}"/>
              </a:ext>
            </a:extLst>
          </p:cNvPr>
          <p:cNvSpPr/>
          <p:nvPr/>
        </p:nvSpPr>
        <p:spPr>
          <a:xfrm>
            <a:off x="5428632" y="2819400"/>
            <a:ext cx="24377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90FCC08B-8D31-4199-97F9-10CBF4A1B53C}"/>
              </a:ext>
            </a:extLst>
          </p:cNvPr>
          <p:cNvSpPr/>
          <p:nvPr/>
        </p:nvSpPr>
        <p:spPr>
          <a:xfrm>
            <a:off x="5428632" y="3957936"/>
            <a:ext cx="24377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DB4AB506-3792-422A-80FA-E3FEF8A00E4C}"/>
              </a:ext>
            </a:extLst>
          </p:cNvPr>
          <p:cNvSpPr/>
          <p:nvPr/>
        </p:nvSpPr>
        <p:spPr>
          <a:xfrm>
            <a:off x="11125200" y="2258486"/>
            <a:ext cx="417897" cy="4117032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49A51B8-FE20-44D1-A1A7-37AF99DE3395}"/>
                  </a:ext>
                </a:extLst>
              </p:cNvPr>
              <p:cNvSpPr txBox="1"/>
              <p:nvPr/>
            </p:nvSpPr>
            <p:spPr>
              <a:xfrm>
                <a:off x="11506200" y="4009225"/>
                <a:ext cx="61664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000" b="0" dirty="0"/>
              </a:p>
              <a:p>
                <a:r>
                  <a:rPr lang="en-US" sz="2000" dirty="0"/>
                  <a:t>levels</a:t>
                </a: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49A51B8-FE20-44D1-A1A7-37AF99DE3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6200" y="4009225"/>
                <a:ext cx="616644" cy="615553"/>
              </a:xfrm>
              <a:prstGeom prst="rect">
                <a:avLst/>
              </a:prstGeom>
              <a:blipFill>
                <a:blip r:embed="rId10"/>
                <a:stretch>
                  <a:fillRect l="-25743" r="-21782" b="-2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2834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01B03-CEAA-40D6-AA66-0BEFBB347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for merge sort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D159F-4EC1-40F8-A2AC-8C8C2A1C11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At each level,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work is done</a:t>
                </a:r>
              </a:p>
              <a:p>
                <a:pPr lvl="1"/>
                <a:r>
                  <a:rPr lang="en-US" dirty="0"/>
                  <a:t>Splitting up the array</a:t>
                </a:r>
              </a:p>
              <a:p>
                <a:pPr lvl="1"/>
                <a:r>
                  <a:rPr lang="en-US" dirty="0"/>
                  <a:t>Merging the array back</a:t>
                </a:r>
              </a:p>
              <a:p>
                <a:r>
                  <a:rPr lang="en-US" dirty="0"/>
                  <a:t>There are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dirty="0"/>
                  <a:t> levels</a:t>
                </a:r>
              </a:p>
              <a:p>
                <a:r>
                  <a:rPr lang="en-US" dirty="0"/>
                  <a:t>Total running time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D159F-4EC1-40F8-A2AC-8C8C2A1C11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467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Symbol tables</a:t>
            </a:r>
          </a:p>
          <a:p>
            <a:r>
              <a:rPr lang="en-US" dirty="0"/>
              <a:t>Trees</a:t>
            </a:r>
          </a:p>
          <a:p>
            <a:r>
              <a:rPr lang="en-US" dirty="0"/>
              <a:t>Binary search trees (BSTs)</a:t>
            </a:r>
          </a:p>
          <a:p>
            <a:r>
              <a:rPr lang="en-US" dirty="0"/>
              <a:t>BST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2</a:t>
            </a:r>
          </a:p>
          <a:p>
            <a:r>
              <a:rPr lang="en-US" dirty="0"/>
              <a:t>Finish Assignment 3</a:t>
            </a:r>
          </a:p>
          <a:p>
            <a:pPr lvl="1"/>
            <a:r>
              <a:rPr lang="en-US" dirty="0"/>
              <a:t>Due this Friday</a:t>
            </a:r>
          </a:p>
          <a:p>
            <a:r>
              <a:rPr lang="en-US" dirty="0"/>
              <a:t>Keep reading Section 3.2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Recursion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</p:spTree>
    <p:extLst>
      <p:ext uri="{BB962C8B-B14F-4D97-AF65-F5344CB8AC3E}">
        <p14:creationId xmlns:p14="http://schemas.microsoft.com/office/powerpoint/2010/main" val="423685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Infix to Postfix Converter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atic1.1.sqspcdn.com/static/f/709071/18179419/1336951257447/missjeanbrodie-maggie.jpg?token=6jVGHdUyWwAsykh2PnpGCh5yuH4%3D">
            <a:extLst>
              <a:ext uri="{FF2B5EF4-FFF2-40B4-BE49-F238E27FC236}">
                <a16:creationId xmlns:a16="http://schemas.microsoft.com/office/drawing/2014/main" id="{12D39C67-0C9C-4A84-AFAA-6B2CC8B220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5035897" cy="416242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ggie Smith's 'Downton Abbey,' 'Harry Potter' co-stars pay tribute after  her death">
            <a:extLst>
              <a:ext uri="{FF2B5EF4-FFF2-40B4-BE49-F238E27FC236}">
                <a16:creationId xmlns:a16="http://schemas.microsoft.com/office/drawing/2014/main" id="{4F40CE1A-30BA-4FA6-9E43-33BF2CCBCB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2850931"/>
            <a:ext cx="5907176" cy="3778469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vealed: What Dame Maggie Smith said about her role as one of the most  popular characters in Downton Abbey | Daily Mail Online">
            <a:extLst>
              <a:ext uri="{FF2B5EF4-FFF2-40B4-BE49-F238E27FC236}">
                <a16:creationId xmlns:a16="http://schemas.microsoft.com/office/drawing/2014/main" id="{226F1B11-39F2-4A92-9AC0-898E5A3DC8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472962" y="0"/>
            <a:ext cx="4719038" cy="68580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ggieficent on X: &quot;Maggie Smith in Clash of the Titans, 1981, directed by  Desmond Davis https://t.co/tZReUatStN&quot; / X">
            <a:extLst>
              <a:ext uri="{FF2B5EF4-FFF2-40B4-BE49-F238E27FC236}">
                <a16:creationId xmlns:a16="http://schemas.microsoft.com/office/drawing/2014/main" id="{78EA77D0-6EF7-4B39-B930-468E5192C0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70720" y="521841"/>
            <a:ext cx="3767420" cy="4485024"/>
          </a:xfrm>
          <a:prstGeom prst="rect">
            <a:avLst/>
          </a:prstGeom>
          <a:noFill/>
          <a:effectLst>
            <a:softEdge rad="254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9A3FA95-3ECF-4B3B-9A00-5526EED75CA3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25000">
                <a:schemeClr val="tx1"/>
              </a:gs>
              <a:gs pos="0">
                <a:schemeClr val="tx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Maggie Smith 1934 - 2024</a:t>
            </a:r>
          </a:p>
        </p:txBody>
      </p:sp>
    </p:spTree>
    <p:extLst>
      <p:ext uri="{BB962C8B-B14F-4D97-AF65-F5344CB8AC3E}">
        <p14:creationId xmlns:p14="http://schemas.microsoft.com/office/powerpoint/2010/main" val="196150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EF84C-BCBE-4DBA-9079-AF04EFC7F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Fibonacci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7137E-8A67-41B0-A19D-3BD637EC8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3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better Fibonacci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96012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fib2(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b,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&lt;= 2)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fib2(b, a + b, n - 1);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proxy method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fib2(1, 1, n);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6172200" y="26670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7696200" y="4114801"/>
            <a:ext cx="4114800" cy="2114729"/>
            <a:chOff x="4495800" y="4495800"/>
            <a:chExt cx="4114800" cy="2114729"/>
          </a:xfrm>
        </p:grpSpPr>
        <p:sp>
          <p:nvSpPr>
            <p:cNvPr id="6" name="Left Arrow 5"/>
            <p:cNvSpPr/>
            <p:nvPr/>
          </p:nvSpPr>
          <p:spPr>
            <a:xfrm rot="2700000">
              <a:off x="4343400" y="46482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57800" y="5410200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75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EF84C-BCBE-4DBA-9079-AF04EFC7F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Exponentiation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7137E-8A67-41B0-A19D-3BD637EC8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74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3249</TotalTime>
  <Words>861</Words>
  <Application>Microsoft Office PowerPoint</Application>
  <PresentationFormat>Widescreen</PresentationFormat>
  <Paragraphs>179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Arial</vt:lpstr>
      <vt:lpstr>Calibri</vt:lpstr>
      <vt:lpstr>Cambria Math</vt:lpstr>
      <vt:lpstr>Corbel</vt:lpstr>
      <vt:lpstr>Courier New</vt:lpstr>
      <vt:lpstr>Symbol</vt:lpstr>
      <vt:lpstr>Times New Roman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Assignment 3</vt:lpstr>
      <vt:lpstr>Project 2</vt:lpstr>
      <vt:lpstr>PowerPoint Presentation</vt:lpstr>
      <vt:lpstr>Back to Fibonacci</vt:lpstr>
      <vt:lpstr>Code for better Fibonacci</vt:lpstr>
      <vt:lpstr>Recursion for Exponentiation</vt:lpstr>
      <vt:lpstr>Exponentiation</vt:lpstr>
      <vt:lpstr>Recursion for Exponentiation</vt:lpstr>
      <vt:lpstr>Code for Exponentiation</vt:lpstr>
      <vt:lpstr>Running time for power</vt:lpstr>
      <vt:lpstr>Can we do better than linear?</vt:lpstr>
      <vt:lpstr>New recursion for exponentiation</vt:lpstr>
      <vt:lpstr>Code for better exponentiation</vt:lpstr>
      <vt:lpstr>Running time for power2</vt:lpstr>
      <vt:lpstr>Even newer recursion for exponentiation</vt:lpstr>
      <vt:lpstr>Code for Even Better Exponentiation</vt:lpstr>
      <vt:lpstr>Running time for power3</vt:lpstr>
      <vt:lpstr>Merge Sort</vt:lpstr>
      <vt:lpstr>Merge Sort algorithm (recursive)</vt:lpstr>
      <vt:lpstr>Let's code that up…</vt:lpstr>
      <vt:lpstr>Running time for merge sort</vt:lpstr>
      <vt:lpstr>Running time for merge sort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275</cp:revision>
  <dcterms:created xsi:type="dcterms:W3CDTF">2009-08-24T20:26:10Z</dcterms:created>
  <dcterms:modified xsi:type="dcterms:W3CDTF">2024-10-01T12:52:19Z</dcterms:modified>
</cp:coreProperties>
</file>